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5622bda3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5622bda3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5622bda3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5622bda3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5622bda3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5622bda3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5622bda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5622bda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5622bda3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5622bda3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5622bda3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5622bda3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Quota sampling represents today’s results.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5622bda3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5622bda3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5622bda3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5622bda3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5622bda3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5622bda3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this is showing both teal colors from previous slides (very and extremely important = importance)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5622bda3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5622bda3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55" name="Google Shape;5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" name="Google Shape;57;p14"/>
          <p:cNvSpPr txBox="1"/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860875" y="3715500"/>
            <a:ext cx="2568000" cy="5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>
            <a:off x="1069325" y="935942"/>
            <a:ext cx="9144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i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1582650" y="3020949"/>
            <a:ext cx="3592049" cy="3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715100" y="894750"/>
            <a:ext cx="4046700" cy="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15100" y="1451850"/>
            <a:ext cx="4046700" cy="29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67" name="Google Shape;67;p16"/>
          <p:cNvCxnSpPr/>
          <p:nvPr/>
        </p:nvCxnSpPr>
        <p:spPr>
          <a:xfrm>
            <a:off x="0" y="274500"/>
            <a:ext cx="3819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050" y="3300225"/>
            <a:ext cx="4077399" cy="40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subTitle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subTitle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4" type="subTitle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8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21"/>
          <p:cNvGrpSpPr/>
          <p:nvPr/>
        </p:nvGrpSpPr>
        <p:grpSpPr>
          <a:xfrm>
            <a:off x="-896875" y="-615700"/>
            <a:ext cx="10278626" cy="6421102"/>
            <a:chOff x="-896875" y="-615700"/>
            <a:chExt cx="10278626" cy="6421102"/>
          </a:xfrm>
        </p:grpSpPr>
        <p:pic>
          <p:nvPicPr>
            <p:cNvPr id="86" name="Google Shape;86;p21"/>
            <p:cNvPicPr preferRelativeResize="0"/>
            <p:nvPr/>
          </p:nvPicPr>
          <p:blipFill>
            <a:blip r:embed="rId2">
              <a:alphaModFix amt="65000"/>
            </a:blip>
            <a:stretch>
              <a:fillRect/>
            </a:stretch>
          </p:blipFill>
          <p:spPr>
            <a:xfrm>
              <a:off x="6475475" y="2900550"/>
              <a:ext cx="2906276" cy="290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21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896875" y="-615700"/>
              <a:ext cx="2906276" cy="2904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21"/>
          <p:cNvSpPr txBox="1"/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241500" y="2372050"/>
            <a:ext cx="4620900" cy="12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5256" y="-261977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/>
          <p:nvPr>
            <p:ph type="title"/>
          </p:nvPr>
        </p:nvSpPr>
        <p:spPr>
          <a:xfrm>
            <a:off x="844800" y="3360100"/>
            <a:ext cx="7454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844800" y="1353750"/>
            <a:ext cx="7454400" cy="17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5641300" y="-17528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/>
          <p:nvPr>
            <p:ph idx="1" type="subTitle"/>
          </p:nvPr>
        </p:nvSpPr>
        <p:spPr>
          <a:xfrm>
            <a:off x="7200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2" type="subTitle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3" type="subTitle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4" type="subTitle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34038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6" type="subTitle"/>
          </p:nvPr>
        </p:nvSpPr>
        <p:spPr>
          <a:xfrm>
            <a:off x="60876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7" type="subTitle"/>
          </p:nvPr>
        </p:nvSpPr>
        <p:spPr>
          <a:xfrm>
            <a:off x="7200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8" type="subTitle"/>
          </p:nvPr>
        </p:nvSpPr>
        <p:spPr>
          <a:xfrm>
            <a:off x="34038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9" type="subTitle"/>
          </p:nvPr>
        </p:nvSpPr>
        <p:spPr>
          <a:xfrm>
            <a:off x="60876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7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114" name="Google Shape;114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2" type="subTitle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3" type="subTitle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4" type="subTitle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5" type="subTitle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6" type="subTitle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7" type="subTitle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27"/>
          <p:cNvSpPr txBox="1"/>
          <p:nvPr>
            <p:ph idx="8" type="subTitle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2" type="subTitle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hasCustomPrompt="1" idx="3" type="title"/>
          </p:nvPr>
        </p:nvSpPr>
        <p:spPr>
          <a:xfrm>
            <a:off x="807976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28"/>
          <p:cNvSpPr txBox="1"/>
          <p:nvPr>
            <p:ph idx="4" type="subTitle"/>
          </p:nvPr>
        </p:nvSpPr>
        <p:spPr>
          <a:xfrm>
            <a:off x="33595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5" type="subTitle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hasCustomPrompt="1" idx="6" type="title"/>
          </p:nvPr>
        </p:nvSpPr>
        <p:spPr>
          <a:xfrm>
            <a:off x="3447527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28"/>
          <p:cNvSpPr txBox="1"/>
          <p:nvPr>
            <p:ph idx="7" type="subTitle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8" type="subTitle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hasCustomPrompt="1" idx="9" type="title"/>
          </p:nvPr>
        </p:nvSpPr>
        <p:spPr>
          <a:xfrm>
            <a:off x="6087051" y="3018692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28"/>
          <p:cNvSpPr txBox="1"/>
          <p:nvPr>
            <p:ph idx="13" type="subTitle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4" type="subTitle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hasCustomPrompt="1" idx="15" type="title"/>
          </p:nvPr>
        </p:nvSpPr>
        <p:spPr>
          <a:xfrm>
            <a:off x="2127777" y="120706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8"/>
          <p:cNvSpPr txBox="1"/>
          <p:nvPr>
            <p:ph idx="16" type="subTitle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7" type="subTitle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hasCustomPrompt="1" idx="18" type="title"/>
          </p:nvPr>
        </p:nvSpPr>
        <p:spPr>
          <a:xfrm>
            <a:off x="4767301" y="1207067"/>
            <a:ext cx="630900" cy="63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i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8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2" type="subTitle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3" type="subTitle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4" type="subTitle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6" type="subTitle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7" type="subTitle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8" type="subTitle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9" type="subTitle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13" type="subTitle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4" type="subTitle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15" type="subTitle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551" y="2702802"/>
            <a:ext cx="4449300" cy="444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1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64" name="Google Shape;164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32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69" name="Google Shape;169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32"/>
          <p:cNvSpPr txBox="1"/>
          <p:nvPr>
            <p:ph type="title"/>
          </p:nvPr>
        </p:nvSpPr>
        <p:spPr>
          <a:xfrm>
            <a:off x="7151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715100" y="1502555"/>
            <a:ext cx="4448100" cy="10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/>
        </p:nvSpPr>
        <p:spPr>
          <a:xfrm>
            <a:off x="3091600" y="3646250"/>
            <a:ext cx="5337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3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76" name="Google Shape;176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32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ctrTitle"/>
          </p:nvPr>
        </p:nvSpPr>
        <p:spPr>
          <a:xfrm>
            <a:off x="77250" y="495825"/>
            <a:ext cx="8989500" cy="3289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Understanding how motivations for using iNaturalist change over time</a:t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        </a:t>
            </a:r>
            <a:endParaRPr sz="5000"/>
          </a:p>
        </p:txBody>
      </p:sp>
      <p:sp>
        <p:nvSpPr>
          <p:cNvPr id="186" name="Google Shape;186;p35"/>
          <p:cNvSpPr txBox="1"/>
          <p:nvPr>
            <p:ph idx="1" type="subTitle"/>
          </p:nvPr>
        </p:nvSpPr>
        <p:spPr>
          <a:xfrm>
            <a:off x="150150" y="3081025"/>
            <a:ext cx="88437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00"/>
                </a:solidFill>
              </a:rPr>
              <a:t>Samantha Lowe</a:t>
            </a:r>
            <a:r>
              <a:rPr lang="en" sz="2300">
                <a:solidFill>
                  <a:srgbClr val="000000"/>
                </a:solidFill>
              </a:rPr>
              <a:t>, Brittany Mason, Dr. Nia Morales, and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Dr. Corey T. Callaghan</a:t>
            </a:r>
            <a:endParaRPr sz="2300">
              <a:solidFill>
                <a:srgbClr val="000000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675" y="3752725"/>
            <a:ext cx="1320660" cy="13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" y="4157187"/>
            <a:ext cx="3411614" cy="5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/>
          <p:nvPr/>
        </p:nvSpPr>
        <p:spPr>
          <a:xfrm>
            <a:off x="727650" y="536700"/>
            <a:ext cx="7688700" cy="4070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4"/>
          <p:cNvSpPr txBox="1"/>
          <p:nvPr>
            <p:ph type="title"/>
          </p:nvPr>
        </p:nvSpPr>
        <p:spPr>
          <a:xfrm>
            <a:off x="787500" y="320550"/>
            <a:ext cx="7569000" cy="4502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7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>
            <a:off x="453000" y="1090125"/>
            <a:ext cx="8238000" cy="3679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83550" y="139375"/>
            <a:ext cx="8976900" cy="8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Motivations for participating in citizen science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5" name="Google Shape;195;p36"/>
          <p:cNvSpPr txBox="1"/>
          <p:nvPr/>
        </p:nvSpPr>
        <p:spPr>
          <a:xfrm>
            <a:off x="578400" y="1090125"/>
            <a:ext cx="79872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Understanding what motivates participants can improve recruitment and maintenance of participants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People participate in projects that accommodate their motivations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 Medium"/>
              <a:buChar char="❖"/>
            </a:pPr>
            <a:r>
              <a:rPr lang="en" sz="23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Contributing to science and learning are two strong motivators for biodiversity-oriented citizen science projects </a:t>
            </a:r>
            <a:endParaRPr sz="2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6" name="Google Shape;196;p36"/>
          <p:cNvSpPr txBox="1"/>
          <p:nvPr/>
        </p:nvSpPr>
        <p:spPr>
          <a:xfrm>
            <a:off x="3597600" y="4769925"/>
            <a:ext cx="55464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West et al., 2021; Larson et al., 2020; Asingizwe et al., 2020; Maund et al., 2020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571738"/>
            <a:ext cx="83820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13" y="25384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138" y="2538513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75" y="2867025"/>
            <a:ext cx="2000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4725" y="2808988"/>
            <a:ext cx="3333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329275" y="1151800"/>
            <a:ext cx="84339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0" y="48100"/>
            <a:ext cx="90078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we know about how motivations change over time</a:t>
            </a:r>
            <a:endParaRPr b="1"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529300" y="3349675"/>
            <a:ext cx="2196900" cy="12948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Motivations tend to be </a:t>
            </a:r>
            <a:r>
              <a:rPr b="1"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egoistic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3552">
            <a:off x="564300" y="2857825"/>
            <a:ext cx="900083" cy="4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8100" y="2759125"/>
            <a:ext cx="900075" cy="407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5628100" y="3166975"/>
            <a:ext cx="3379800" cy="147750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Motivations tend to be </a:t>
            </a:r>
            <a:r>
              <a:rPr b="1"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collectivistic</a:t>
            </a:r>
            <a:endParaRPr b="1" baseline="30000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baseline="30000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Science and conservation is an even more important motivator</a:t>
            </a:r>
            <a:endParaRPr baseline="30000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1737450" y="2686850"/>
            <a:ext cx="988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5077375" y="2164050"/>
            <a:ext cx="1450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59550" y="2130700"/>
            <a:ext cx="11352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960900" y="1016575"/>
            <a:ext cx="72222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Previous research hasn’t studied how motivations change through time sequentially</a:t>
            </a: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3788" y="1708143"/>
            <a:ext cx="900075" cy="90628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/>
          <p:nvPr/>
        </p:nvSpPr>
        <p:spPr>
          <a:xfrm>
            <a:off x="3221225" y="2191325"/>
            <a:ext cx="13509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/>
          <p:nvPr/>
        </p:nvSpPr>
        <p:spPr>
          <a:xfrm rot="10800000">
            <a:off x="1194750" y="2186950"/>
            <a:ext cx="1350900" cy="29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4383600" y="4774825"/>
            <a:ext cx="4624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Larson et al., 2020; Bible and Clarke-De Reza, 2023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/>
          <p:nvPr/>
        </p:nvSpPr>
        <p:spPr>
          <a:xfrm>
            <a:off x="260300" y="207475"/>
            <a:ext cx="7341000" cy="1110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type="title"/>
          </p:nvPr>
        </p:nvSpPr>
        <p:spPr>
          <a:xfrm>
            <a:off x="260300" y="-66875"/>
            <a:ext cx="7341000" cy="165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Playfair Display"/>
                <a:ea typeface="Playfair Display"/>
                <a:cs typeface="Playfair Display"/>
                <a:sym typeface="Playfair Display"/>
              </a:rPr>
              <a:t>Addressing this knowledge gap with iNaturalist</a:t>
            </a:r>
            <a:endParaRPr b="1" sz="3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300" y="1447988"/>
            <a:ext cx="3551675" cy="35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648150" y="1447975"/>
            <a:ext cx="48591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 Medium"/>
              <a:buChar char="●"/>
            </a:pPr>
            <a:r>
              <a:rPr lang="en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Broad in scope based on number of users (3.2M) and diverse interests of users</a:t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 Medium"/>
              <a:buChar char="●"/>
            </a:pPr>
            <a:r>
              <a:rPr lang="en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 may be applicable to other citizen science projects</a:t>
            </a:r>
            <a:endParaRPr sz="2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-105325" y="167175"/>
            <a:ext cx="3594600" cy="841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190250" y="167175"/>
            <a:ext cx="30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Methods</a:t>
            </a:r>
            <a:endParaRPr b="1" sz="4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349775" y="1339725"/>
            <a:ext cx="2193600" cy="333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Survey Design &amp; Pilot</a:t>
            </a:r>
            <a:endParaRPr b="1" sz="21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motivations on a 5-point likert scale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3394525" y="1124775"/>
            <a:ext cx="2731500" cy="376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Quota Sampling of U.S. iNat users</a:t>
            </a:r>
            <a:endParaRPr b="1" sz="2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Stratified users into 5 groups by observation count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users sampled per group + 2 resamples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Utilized iNat DMs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6918200" y="1848225"/>
            <a:ext cx="1961700" cy="23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Next: </a:t>
            </a:r>
            <a:r>
              <a:rPr b="1" lang="en" sz="20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Convenience sampling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to all iNat users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2472575" y="2675925"/>
            <a:ext cx="1016700" cy="6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6065800" y="2675925"/>
            <a:ext cx="1016700" cy="6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75" y="3208875"/>
            <a:ext cx="1361600" cy="13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/>
          <p:nvPr/>
        </p:nvSpPr>
        <p:spPr>
          <a:xfrm rot="-5400000">
            <a:off x="568638" y="904550"/>
            <a:ext cx="2956025" cy="3334400"/>
          </a:xfrm>
          <a:prstGeom prst="flowChartOffpage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 txBox="1"/>
          <p:nvPr>
            <p:ph type="title"/>
          </p:nvPr>
        </p:nvSpPr>
        <p:spPr>
          <a:xfrm>
            <a:off x="615925" y="1300638"/>
            <a:ext cx="2565900" cy="25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Survey is in progress! </a:t>
            </a:r>
            <a:endParaRPr b="1" sz="4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 far…</a:t>
            </a:r>
            <a:endParaRPr b="1" sz="40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813" y="3428000"/>
            <a:ext cx="157162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40"/>
          <p:cNvCxnSpPr/>
          <p:nvPr/>
        </p:nvCxnSpPr>
        <p:spPr>
          <a:xfrm flipH="1" rot="10800000">
            <a:off x="3666550" y="2687725"/>
            <a:ext cx="449400" cy="100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 flipH="1" rot="10800000">
            <a:off x="4848975" y="3468025"/>
            <a:ext cx="3050700" cy="125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40"/>
          <p:cNvSpPr txBox="1"/>
          <p:nvPr/>
        </p:nvSpPr>
        <p:spPr>
          <a:xfrm>
            <a:off x="3577651" y="3894725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n=138</a:t>
            </a:r>
            <a:endParaRPr sz="3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40"/>
          <p:cNvSpPr/>
          <p:nvPr/>
        </p:nvSpPr>
        <p:spPr>
          <a:xfrm>
            <a:off x="4141200" y="215750"/>
            <a:ext cx="4781100" cy="247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850" y="140250"/>
            <a:ext cx="5292077" cy="352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775" y="460375"/>
            <a:ext cx="9337849" cy="42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5507225" y="1257400"/>
            <a:ext cx="3540600" cy="231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475225" y="550550"/>
            <a:ext cx="4878900" cy="3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" y="493375"/>
            <a:ext cx="9075599" cy="41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/>
          <p:nvPr/>
        </p:nvSpPr>
        <p:spPr>
          <a:xfrm>
            <a:off x="2301750" y="95000"/>
            <a:ext cx="4540500" cy="841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301750" y="95000"/>
            <a:ext cx="454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Playfair Display"/>
                <a:ea typeface="Playfair Display"/>
                <a:cs typeface="Playfair Display"/>
                <a:sym typeface="Playfair Display"/>
              </a:rPr>
              <a:t>Key takeaways</a:t>
            </a:r>
            <a:endParaRPr b="1" sz="4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599400" y="1020450"/>
            <a:ext cx="79452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➔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Citizen science projects can focus on motivations consistently important for all users to both recruit and maintain participants.  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➔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motivations vary in importance with participant experience. Understanding this variability can inform which motivations should be emphasized when recruiting and which should be emphasized to maintain active participants. 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